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7" r:id="rId5"/>
    <p:sldId id="258" r:id="rId6"/>
    <p:sldId id="286" r:id="rId7"/>
    <p:sldId id="260" r:id="rId8"/>
    <p:sldId id="287" r:id="rId9"/>
    <p:sldId id="259" r:id="rId10"/>
    <p:sldId id="261" r:id="rId11"/>
    <p:sldId id="288" r:id="rId12"/>
    <p:sldId id="262" r:id="rId13"/>
    <p:sldId id="290" r:id="rId14"/>
    <p:sldId id="263" r:id="rId15"/>
    <p:sldId id="291" r:id="rId16"/>
    <p:sldId id="264" r:id="rId17"/>
    <p:sldId id="274" r:id="rId18"/>
    <p:sldId id="265" r:id="rId19"/>
    <p:sldId id="26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66495" y="2778760"/>
            <a:ext cx="9954260" cy="731520"/>
          </a:xfrm>
        </p:spPr>
        <p:txBody>
          <a:bodyPr/>
          <a:p>
            <a:r>
              <a:rPr lang="zh-CN" altLang="en-US" sz="3600" b="1">
                <a:solidFill>
                  <a:srgbClr val="FF0000"/>
                </a:solidFill>
              </a:rPr>
              <a:t>处理民族关系的原则：平等、团结、共同繁荣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4305" y="2439035"/>
            <a:ext cx="5661025" cy="1143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87465" y="3726180"/>
            <a:ext cx="5661025" cy="1143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6375" y="255270"/>
            <a:ext cx="2523490" cy="2523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50" y="4103370"/>
            <a:ext cx="4045585" cy="247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481965"/>
            <a:ext cx="4876800" cy="3733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5840730" y="2002155"/>
            <a:ext cx="4044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少数民族学生高考加分</a:t>
            </a:r>
            <a:endParaRPr lang="zh-CN" altLang="en-US" sz="28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-3679" t="-338" r="52"/>
          <a:stretch>
            <a:fillRect/>
          </a:stretch>
        </p:blipFill>
        <p:spPr>
          <a:xfrm>
            <a:off x="4885690" y="2524125"/>
            <a:ext cx="5551805" cy="38347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02255" y="622935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四、我国处理民族关系的基本原则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21105" y="1962785"/>
          <a:ext cx="9986010" cy="3455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205"/>
                <a:gridCol w="1101090"/>
                <a:gridCol w="8060715"/>
              </a:tblGrid>
              <a:tr h="172783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民族团结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含义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72783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重要性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679190" y="2387600"/>
            <a:ext cx="71977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在民族平等基础上，我国形成了各族人民和睦相处、友好往来、互相合作、共同奋斗，谁也离不开谁的大团结局面。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9190" y="4032250"/>
            <a:ext cx="70631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民族的团结、民族的凝聚力是衡量一个国家综合国力的重要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标志之一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，是社会稳定的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前提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，是经济发展和社会进步的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保证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，是国家统一的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基础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369695"/>
            <a:ext cx="6821170" cy="386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260" y="459105"/>
            <a:ext cx="5132070" cy="56819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751840" y="1891665"/>
          <a:ext cx="10854690" cy="36207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7060"/>
                <a:gridCol w="777240"/>
                <a:gridCol w="8200390"/>
              </a:tblGrid>
              <a:tr h="1358265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各民族</a:t>
                      </a:r>
                      <a:endParaRPr lang="zh-CN" altLang="en-US" sz="2800" b="1"/>
                    </a:p>
                    <a:p>
                      <a:pPr algn="ctr">
                        <a:buNone/>
                      </a:pPr>
                      <a:r>
                        <a:rPr lang="zh-CN" altLang="en-US" sz="2800" b="1"/>
                        <a:t>共同繁荣</a:t>
                      </a:r>
                      <a:endParaRPr lang="zh-CN" altLang="en-US" sz="2800" b="1"/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原因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30935">
                <a:tc vMerge="1">
                  <a:tcPr/>
                </a:tc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02255" y="622935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四、我国处理民族关系的基本原则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4715" y="2303780"/>
            <a:ext cx="3535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是由社会主义本质决定的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8685" y="3530600"/>
            <a:ext cx="7498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是国家实现现代化和中华民族实现伟大复兴的必然要求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326390"/>
            <a:ext cx="6807835" cy="6040120"/>
          </a:xfrm>
          <a:prstGeom prst="rect">
            <a:avLst/>
          </a:prstGeom>
        </p:spPr>
      </p:pic>
      <p:sp>
        <p:nvSpPr>
          <p:cNvPr id="21508" name="Text Box 4"/>
          <p:cNvSpPr txBox="1"/>
          <p:nvPr/>
        </p:nvSpPr>
        <p:spPr>
          <a:xfrm>
            <a:off x="5772150" y="2409190"/>
            <a:ext cx="6160135" cy="524510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90170" tIns="46990" rIns="90170" bIns="46990">
            <a:spAutoFit/>
          </a:bodyPr>
          <a:p>
            <a:pPr algn="ctr"/>
            <a:r>
              <a:rPr lang="zh-CN" altLang="en-US" sz="2800" b="1" dirty="0">
                <a:ln>
                  <a:noFill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怎样才能实现各民族的共同繁荣？</a:t>
            </a:r>
            <a:endParaRPr lang="zh-CN" altLang="en-US" sz="2800" b="1" dirty="0">
              <a:ln>
                <a:noFill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7615" y="3226435"/>
            <a:ext cx="3444240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 Box 4"/>
          <p:cNvSpPr txBox="1"/>
          <p:nvPr/>
        </p:nvSpPr>
        <p:spPr>
          <a:xfrm>
            <a:off x="2435860" y="721995"/>
            <a:ext cx="7287895" cy="647700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lIns="90170" tIns="46990" rIns="90170" bIns="46990">
            <a:spAutoFit/>
          </a:bodyPr>
          <a:p>
            <a:pPr algn="ctr"/>
            <a:r>
              <a:rPr lang="zh-CN" altLang="en-US" sz="3600" b="1" dirty="0">
                <a:ln>
                  <a:noFill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怎样才能实现各民族的共同繁荣？</a:t>
            </a:r>
            <a:endParaRPr lang="zh-CN" altLang="en-US" sz="3600" b="1" dirty="0">
              <a:ln>
                <a:noFill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40790" y="2058670"/>
          <a:ext cx="9677400" cy="2979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77400"/>
              </a:tblGrid>
              <a:tr h="10083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9855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9855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63420" y="2374265"/>
            <a:ext cx="841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民族地区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发扬自力更生、艰苦奋斗的精神，发挥自身优势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7240" y="3317875"/>
            <a:ext cx="841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在人、财、物方面的大力支持，给予发展的法律保障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7240" y="4324350"/>
            <a:ext cx="841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需要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东部发达地区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的大力支援，先富帮后富，以实现共同富裕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890905"/>
            <a:ext cx="5238750" cy="5076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4490" y="890270"/>
            <a:ext cx="4586605" cy="5077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东地区可谓是国际热点地区，这里可谓错综复杂。历史上伊斯兰教逊尼派与什叶派的矛盾延续至今，从19世纪末，流浪世界2000多年的犹太人又大规模重返巴勒斯坦，并在这里建国，100多年来，犹太人与阿拉伯人的冲突可谓持续不断，近年来极端主义在这里又开始猖獗作乱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4229735"/>
            <a:ext cx="2319655" cy="260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7320" y="3137535"/>
            <a:ext cx="7498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巩固社会主义民族关系，我们该做什么？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6945" y="5124450"/>
            <a:ext cx="3804920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3" name="Rectangle 5"/>
          <p:cNvSpPr/>
          <p:nvPr/>
        </p:nvSpPr>
        <p:spPr>
          <a:xfrm>
            <a:off x="228600" y="304800"/>
            <a:ext cx="11468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五、巩固社会主义民族关系，我们该做什么？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960120" y="1662430"/>
          <a:ext cx="10272395" cy="3533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8465"/>
                <a:gridCol w="8583930"/>
              </a:tblGrid>
              <a:tr h="117792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怎么做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/>
                </a:tc>
              </a:tr>
              <a:tr h="1177925">
                <a:tc vMerge="1"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/>
                </a:tc>
              </a:tr>
              <a:tr h="117792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35910" y="2103755"/>
            <a:ext cx="79978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我们应该珍惜、巩固和发展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社会主义新型的民族关系</a:t>
            </a:r>
            <a:endParaRPr lang="zh-CN" altLang="en-US" sz="2400" b="1" u="sng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1315" y="3244850"/>
            <a:ext cx="810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自觉履行宪法规定的维护国家统一和全国各民族团结的义务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1055" y="4424680"/>
            <a:ext cx="6888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要把巩固和发展社会主义民族关系的责任付诸行动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6510" y="1256030"/>
            <a:ext cx="992886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3366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400" b="1" dirty="0">
                <a:solidFill>
                  <a:srgbClr val="3366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自主预习 </a:t>
            </a:r>
            <a:endParaRPr lang="zh-CN" altLang="en-US" sz="4400" b="1" dirty="0">
              <a:solidFill>
                <a:srgbClr val="3366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1、我国目前的民族概况？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2、新中国成立后，我国形成了一种怎样的民族关系？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3、我国处理民族关系的基本原则是什么？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4、巩固社会主义民族关系，我们该做什么？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07205" y="682625"/>
            <a:ext cx="3840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一、我国的民族概况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828675" y="1652270"/>
          <a:ext cx="10534650" cy="3553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8960"/>
                <a:gridCol w="8695690"/>
              </a:tblGrid>
              <a:tr h="91503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</a:rPr>
                        <a:t>民族概况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 b="1" dirty="0">
                        <a:solidFill>
                          <a:srgbClr val="3366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anchor="ctr" anchorCtr="0"/>
                </a:tc>
              </a:tr>
              <a:tr h="87947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  <a:tr h="87884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600"/>
                    </a:p>
                  </a:txBody>
                  <a:tcPr/>
                </a:tc>
              </a:tr>
              <a:tr h="880110">
                <a:tc gridSpan="2">
                  <a:txBody>
                    <a:bodyPr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574925" y="2809875"/>
            <a:ext cx="87884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除汉族外，其他55个民族由于</a:t>
            </a:r>
            <a:r>
              <a:rPr lang="zh-CN" altLang="en-US" sz="2400" b="1" dirty="0">
                <a:solidFill>
                  <a:srgbClr val="336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人口较少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，习惯上被称为</a:t>
            </a:r>
            <a:r>
              <a:rPr lang="zh-CN" altLang="en-US" sz="2400" b="1" dirty="0">
                <a:solidFill>
                  <a:srgbClr val="336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少数民族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4045" y="1933575"/>
            <a:ext cx="8133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在我们伟大祖国</a:t>
            </a:r>
            <a:r>
              <a:rPr lang="zh-CN" altLang="en-US" sz="2400" b="1" dirty="0">
                <a:solidFill>
                  <a:srgbClr val="336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960万平方千米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的土地上，居住着</a:t>
            </a:r>
            <a:r>
              <a:rPr lang="zh-CN" altLang="en-US" sz="2400" b="1" dirty="0">
                <a:solidFill>
                  <a:srgbClr val="336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56个民族</a:t>
            </a:r>
            <a:endParaRPr lang="zh-CN" altLang="en-US" sz="2400" b="1" dirty="0">
              <a:solidFill>
                <a:srgbClr val="3366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1870" y="3685540"/>
            <a:ext cx="6583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中华民族是定居在中国土地上所有民族的总称。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2345" y="4531360"/>
            <a:ext cx="8361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我国是统一的多民族国家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，这是我国重要的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国情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之一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922020" y="1857375"/>
          <a:ext cx="10600055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5560"/>
                <a:gridCol w="8024495"/>
              </a:tblGrid>
              <a:tr h="74168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sym typeface="Arial" panose="020B0604020202020204" pitchFamily="34" charset="0"/>
                        </a:rPr>
                        <a:t>各族人民共同缔造</a:t>
                      </a:r>
                      <a:endParaRPr lang="zh-CN" altLang="en-US" sz="28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4168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4168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4168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02255" y="622935"/>
            <a:ext cx="7498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二、伟大的中华民族是各民族共同缔造的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8205" y="2066925"/>
            <a:ext cx="50596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90000"/>
              </a:lnSpc>
              <a:buFontTx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各族人民共同开拓了祖国的辽阔疆域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8205" y="2734310"/>
            <a:ext cx="53644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90000"/>
              </a:lnSpc>
              <a:buFontTx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祖国灿烂的文化是各族人民共同创造的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88205" y="3531235"/>
            <a:ext cx="5364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各族人民共同捍卫了祖国的独立和尊严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3760" y="4211955"/>
            <a:ext cx="81076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90000"/>
              </a:lnSpc>
              <a:buFontTx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各族人共同参加了推翻“三座大山”的革命，创立了新中国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3280" y="5691823"/>
            <a:ext cx="6647180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800" b="1"/>
              <a:t>昔日西藏：血淋淋的农奴制令人毛骨悚然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1325880"/>
            <a:ext cx="3966210" cy="3942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160" y="1203325"/>
            <a:ext cx="3535680" cy="3942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1188085"/>
            <a:ext cx="3975735" cy="3973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39530" y="569214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翻身后的藏民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86835" y="635000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三、我国新型的民族关系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Group 4"/>
          <p:cNvGraphicFramePr>
            <a:graphicFrameLocks noGrp="1"/>
          </p:cNvGraphicFramePr>
          <p:nvPr/>
        </p:nvGraphicFramePr>
        <p:xfrm>
          <a:off x="1523365" y="2138045"/>
          <a:ext cx="9379585" cy="23025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61210"/>
                <a:gridCol w="7318375"/>
              </a:tblGrid>
              <a:tr h="1150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旧中国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90170" marR="90170" marT="46990" marB="46990" anchor="ctr" anchorCtr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L="90170" marR="90170" marT="46990" marB="46990" anchor="ctr" anchorCtr="0" horzOverflow="overflow"/>
                </a:tc>
              </a:tr>
              <a:tr h="1151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sym typeface="+mn-ea"/>
                        </a:rPr>
                        <a:t>  新中国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  <a:sym typeface="+mn-ea"/>
                      </a:endParaRPr>
                    </a:p>
                  </a:txBody>
                  <a:tcPr anchor="ctr" anchorCtr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en-US" sz="2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anchor="ctr" anchorCtr="0" horzOverflow="overflow"/>
                </a:tc>
              </a:tr>
            </a:tbl>
          </a:graphicData>
        </a:graphic>
      </p:graphicFrame>
      <p:sp>
        <p:nvSpPr>
          <p:cNvPr id="14358" name="Text Box 22"/>
          <p:cNvSpPr txBox="1"/>
          <p:nvPr/>
        </p:nvSpPr>
        <p:spPr>
          <a:xfrm>
            <a:off x="3886835" y="3614420"/>
            <a:ext cx="6856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平等、团结、互助、和谐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57" name="Text Box 21"/>
          <p:cNvSpPr txBox="1"/>
          <p:nvPr/>
        </p:nvSpPr>
        <p:spPr>
          <a:xfrm>
            <a:off x="4476115" y="2599690"/>
            <a:ext cx="5678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不平等（压迫与被压迫、剥削与被剥削）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8" grpId="0" bldLvl="0"/>
      <p:bldP spid="1435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90"/>
          <a:stretch>
            <a:fillRect/>
          </a:stretch>
        </p:blipFill>
        <p:spPr>
          <a:xfrm>
            <a:off x="481330" y="1063625"/>
            <a:ext cx="5086350" cy="4043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5680" y="1063625"/>
            <a:ext cx="5143500" cy="4043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95905" y="5587365"/>
            <a:ext cx="7016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铲除了民族压迫和民族歧视的阶级根源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02255" y="622935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四、我国处理民族关系的基本原则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51585" y="1892935"/>
          <a:ext cx="9688830" cy="3528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54960"/>
                <a:gridCol w="6833870"/>
              </a:tblGrid>
              <a:tr h="117602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处理民族关系的基本原则</a:t>
                      </a:r>
                      <a:endParaRPr lang="zh-CN" altLang="en-US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b="1"/>
                    </a:p>
                  </a:txBody>
                  <a:tcPr/>
                </a:tc>
              </a:tr>
              <a:tr h="117602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b="1"/>
                    </a:p>
                  </a:txBody>
                  <a:tcPr/>
                </a:tc>
              </a:tr>
              <a:tr h="1176020">
                <a:tc vMerge="1"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8" name="Rectangle 6"/>
          <p:cNvSpPr/>
          <p:nvPr/>
        </p:nvSpPr>
        <p:spPr>
          <a:xfrm>
            <a:off x="4886960" y="2094230"/>
            <a:ext cx="5321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民族平等原则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（首要原则）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2" name="Rectangle 2"/>
          <p:cNvSpPr>
            <a:spLocks noGrp="1"/>
          </p:cNvSpPr>
          <p:nvPr/>
        </p:nvSpPr>
        <p:spPr>
          <a:xfrm>
            <a:off x="4886960" y="3366135"/>
            <a:ext cx="4114165" cy="5810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tx1"/>
                </a:solidFill>
              </a:rPr>
              <a:t>民族团结原则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6960" y="461518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各民族共同繁荣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5290" y="216535"/>
            <a:ext cx="251015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536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02255" y="622935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四、我国处理民族关系的基本原则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131570" y="1678305"/>
          <a:ext cx="10177780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6505"/>
                <a:gridCol w="7661275"/>
              </a:tblGrid>
              <a:tr h="105918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民族平等</a:t>
                      </a:r>
                      <a:endParaRPr lang="zh-CN" altLang="en-US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813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813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81380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026535" y="2037080"/>
            <a:ext cx="66706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宪法规定</a:t>
            </a:r>
            <a:r>
              <a:rPr lang="zh-CN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:“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中华人民共和国各民族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一律平等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。”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0015" y="2987675"/>
            <a:ext cx="704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各民族只有人口多少和发展程度上的区别，绝无高低优劣之分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0015" y="3780790"/>
            <a:ext cx="704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我国各族人民都有对祖国的文明作出了贡献，</a:t>
            </a:r>
            <a:r>
              <a:rPr lang="zh-CN" altLang="en-US" sz="2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都是国家的主人</a:t>
            </a:r>
            <a:endParaRPr lang="zh-CN" altLang="en-US" sz="20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0650" y="4603115"/>
            <a:ext cx="70402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各民族都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依法平等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地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享有</a:t>
            </a:r>
            <a:r>
              <a:rPr lang="zh-CN" altLang="en-US" sz="2000" b="1" u="sng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政治、经济、文化和社会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等方面的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权利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，依法平等地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履行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应尽的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义务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DOC_GUID" val="{05e48c27-de7f-4804-94b1-6d012ac2b3a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宽屏</PresentationFormat>
  <Paragraphs>152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Calibri</vt:lpstr>
      <vt:lpstr>Arial Unicode MS</vt:lpstr>
      <vt:lpstr>Office 主题</vt:lpstr>
      <vt:lpstr>处理民族关系的原则：平等、团结、共同繁荣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acong</cp:lastModifiedBy>
  <cp:revision>10</cp:revision>
  <dcterms:created xsi:type="dcterms:W3CDTF">2019-03-20T02:54:00Z</dcterms:created>
  <dcterms:modified xsi:type="dcterms:W3CDTF">2019-05-16T01:29:53Z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  <property fmtid="{D5CDD505-2E9C-101B-9397-08002B2CF9AE}" pid="3" name="NXPowerLiteLastOptimized">
    <vt:lpwstr>579778</vt:lpwstr>
  </property>
  <property fmtid="{D5CDD505-2E9C-101B-9397-08002B2CF9AE}" pid="4" name="NXPowerLiteSettings">
    <vt:lpwstr>F7000400038000</vt:lpwstr>
  </property>
  <property fmtid="{D5CDD505-2E9C-101B-9397-08002B2CF9AE}" pid="5" name="NXPowerLiteVersion">
    <vt:lpwstr>D6.1.0</vt:lpwstr>
  </property>
</Properties>
</file>